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
  </p:notesMasterIdLst>
  <p:sldIdLst>
    <p:sldId id="256" r:id="rId5"/>
    <p:sldId id="257" r:id="rId6"/>
    <p:sldId id="260" r:id="rId7"/>
    <p:sldId id="262" r:id="rId8"/>
    <p:sldId id="261"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2" autoAdjust="0"/>
    <p:restoredTop sz="69012" autoAdjust="0"/>
  </p:normalViewPr>
  <p:slideViewPr>
    <p:cSldViewPr snapToGrid="0">
      <p:cViewPr varScale="1">
        <p:scale>
          <a:sx n="74" d="100"/>
          <a:sy n="74" d="100"/>
        </p:scale>
        <p:origin x="102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A5608-A6A7-4A30-A69A-05E24BAF75A3}" type="datetimeFigureOut">
              <a:rPr lang="en-US" smtClean="0"/>
              <a:t>10/6/2021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19FC5D-BA50-4A5B-95AB-D2FD158EFA62}" type="slidenum">
              <a:rPr lang="en-US" smtClean="0"/>
              <a:t>‹#›</a:t>
            </a:fld>
            <a:endParaRPr lang="en-US"/>
          </a:p>
        </p:txBody>
      </p:sp>
    </p:spTree>
    <p:extLst>
      <p:ext uri="{BB962C8B-B14F-4D97-AF65-F5344CB8AC3E}">
        <p14:creationId xmlns:p14="http://schemas.microsoft.com/office/powerpoint/2010/main" val="2041584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D19FC5D-BA50-4A5B-95AB-D2FD158EFA62}" type="slidenum">
              <a:rPr lang="en-US" smtClean="0"/>
              <a:t>1</a:t>
            </a:fld>
            <a:endParaRPr lang="en-US"/>
          </a:p>
        </p:txBody>
      </p:sp>
    </p:spTree>
    <p:extLst>
      <p:ext uri="{BB962C8B-B14F-4D97-AF65-F5344CB8AC3E}">
        <p14:creationId xmlns:p14="http://schemas.microsoft.com/office/powerpoint/2010/main" val="4180010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Input maps (earlier image, later image, independent variable of distance, independent variable of elevation, Boolean protection map)</a:t>
            </a:r>
          </a:p>
        </p:txBody>
      </p:sp>
      <p:sp>
        <p:nvSpPr>
          <p:cNvPr id="4" name="Slide Number Placeholder 3"/>
          <p:cNvSpPr>
            <a:spLocks noGrp="1"/>
          </p:cNvSpPr>
          <p:nvPr>
            <p:ph type="sldNum" sz="quarter" idx="5"/>
          </p:nvPr>
        </p:nvSpPr>
        <p:spPr/>
        <p:txBody>
          <a:bodyPr/>
          <a:lstStyle/>
          <a:p>
            <a:fld id="{5D19FC5D-BA50-4A5B-95AB-D2FD158EFA62}" type="slidenum">
              <a:rPr lang="en-US" smtClean="0"/>
              <a:t>2</a:t>
            </a:fld>
            <a:endParaRPr lang="en-US"/>
          </a:p>
        </p:txBody>
      </p:sp>
    </p:spTree>
    <p:extLst>
      <p:ext uri="{BB962C8B-B14F-4D97-AF65-F5344CB8AC3E}">
        <p14:creationId xmlns:p14="http://schemas.microsoft.com/office/powerpoint/2010/main" val="321164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RunA</a:t>
            </a:r>
            <a:r>
              <a:rPr lang="en-US" b="1" dirty="0"/>
              <a:t> Analysis: (soft output map, CROSSTAB map, Regress </a:t>
            </a:r>
            <a:r>
              <a:rPr lang="en-US" b="1" dirty="0" err="1"/>
              <a:t>ScatterPlot</a:t>
            </a:r>
            <a:r>
              <a:rPr 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Explain: # of pixels of gain during each stage &amp; why; </a:t>
            </a:r>
            <a:r>
              <a:rPr lang="en-US" b="0" dirty="0"/>
              <a:t>The number of pixels gained during each stage is evenly split based on the Markov Matrix input of 40% transition; 20% of the pixels were allocated to the first stage and 20% were allocated to the second stage.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How LCM uses transition potential map; </a:t>
            </a:r>
            <a:r>
              <a:rPr lang="en-US" b="0" dirty="0"/>
              <a:t>For Run A, LCM used a logistic regression without sampling or zoning constraints. It is measuring the association between the independent variables (Elevation and Distance from Built) layers, and where the increase in built occurred between 1971-1985.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r>
              <a:rPr lang="en-US" b="1" dirty="0"/>
              <a:t>Avg. transition potential for each soft prediction map; </a:t>
            </a:r>
            <a:r>
              <a:rPr lang="en-US" b="0" dirty="0"/>
              <a:t>0.035933. The regression plot indicates that transition potential decreases with distance.</a:t>
            </a:r>
          </a:p>
          <a:p>
            <a:endParaRPr lang="en-US" b="1" dirty="0"/>
          </a:p>
          <a:p>
            <a:r>
              <a:rPr lang="en-US" b="1" dirty="0"/>
              <a:t>Does a larger average transition potential indicate a larger quantity of built area after 1985? </a:t>
            </a:r>
            <a:r>
              <a:rPr lang="en-US" b="0" dirty="0"/>
              <a:t>A larger average transition potential indicates that there are more ideal spaces for the allocation of built, however (I think?) the quantity is still primarily controlled by the Markov Matrix. So no, not necessarily.</a:t>
            </a:r>
          </a:p>
        </p:txBody>
      </p:sp>
      <p:sp>
        <p:nvSpPr>
          <p:cNvPr id="4" name="Slide Number Placeholder 3"/>
          <p:cNvSpPr>
            <a:spLocks noGrp="1"/>
          </p:cNvSpPr>
          <p:nvPr>
            <p:ph type="sldNum" sz="quarter" idx="5"/>
          </p:nvPr>
        </p:nvSpPr>
        <p:spPr/>
        <p:txBody>
          <a:bodyPr/>
          <a:lstStyle/>
          <a:p>
            <a:fld id="{5D19FC5D-BA50-4A5B-95AB-D2FD158EFA62}" type="slidenum">
              <a:rPr lang="en-US" smtClean="0"/>
              <a:t>3</a:t>
            </a:fld>
            <a:endParaRPr lang="en-US"/>
          </a:p>
        </p:txBody>
      </p:sp>
    </p:spTree>
    <p:extLst>
      <p:ext uri="{BB962C8B-B14F-4D97-AF65-F5344CB8AC3E}">
        <p14:creationId xmlns:p14="http://schemas.microsoft.com/office/powerpoint/2010/main" val="7715439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RunB</a:t>
            </a:r>
            <a:r>
              <a:rPr lang="en-US" b="1" dirty="0"/>
              <a:t> Analysis: (soft output map, CROSSTAB map, Regress </a:t>
            </a:r>
            <a:r>
              <a:rPr lang="en-US" b="1" dirty="0" err="1"/>
              <a:t>ScatterPlot</a:t>
            </a:r>
            <a:r>
              <a:rPr 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Explain: # of pixels of gain during each stage &amp; why; </a:t>
            </a:r>
            <a:r>
              <a:rPr lang="en-US" b="0" dirty="0"/>
              <a:t>The number of pixels gained during each stage is evenly split based on the Markov Matrix input of 40% transition; 20% of the pixels were allocated to the first stage and 20% were allocated to the second stage.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How LCM uses transition potential map; </a:t>
            </a:r>
            <a:r>
              <a:rPr lang="en-US" b="0" dirty="0"/>
              <a:t>For Run B, LCM used a WNL with sampling and without zoning constraints. Sampling allows the algorithm to perform a supervised classification of the allocation of pixels, which is determined by the elevation and built distance inputs.</a:t>
            </a:r>
            <a:endParaRPr lang="en-US" b="1" dirty="0"/>
          </a:p>
          <a:p>
            <a:endParaRPr lang="en-US" b="1" dirty="0"/>
          </a:p>
          <a:p>
            <a:r>
              <a:rPr lang="en-US" b="1" dirty="0"/>
              <a:t>Avg. transition potential for each soft prediction map; </a:t>
            </a:r>
            <a:r>
              <a:rPr lang="en-US" b="0" dirty="0"/>
              <a:t>0.035933. </a:t>
            </a:r>
          </a:p>
          <a:p>
            <a:endParaRPr lang="en-US" b="1" dirty="0"/>
          </a:p>
          <a:p>
            <a:r>
              <a:rPr lang="en-US" b="1" dirty="0"/>
              <a:t>Does a larger average transition potential indicate a larger quantity of built area after 1985? </a:t>
            </a:r>
            <a:r>
              <a:rPr lang="en-US" b="0" dirty="0"/>
              <a:t>*Same as Run A.</a:t>
            </a:r>
            <a:endParaRPr lang="en-US" b="1" dirty="0"/>
          </a:p>
        </p:txBody>
      </p:sp>
      <p:sp>
        <p:nvSpPr>
          <p:cNvPr id="4" name="Slide Number Placeholder 3"/>
          <p:cNvSpPr>
            <a:spLocks noGrp="1"/>
          </p:cNvSpPr>
          <p:nvPr>
            <p:ph type="sldNum" sz="quarter" idx="5"/>
          </p:nvPr>
        </p:nvSpPr>
        <p:spPr/>
        <p:txBody>
          <a:bodyPr/>
          <a:lstStyle/>
          <a:p>
            <a:fld id="{5D19FC5D-BA50-4A5B-95AB-D2FD158EFA62}" type="slidenum">
              <a:rPr lang="en-US" smtClean="0"/>
              <a:t>4</a:t>
            </a:fld>
            <a:endParaRPr lang="en-US"/>
          </a:p>
        </p:txBody>
      </p:sp>
    </p:spTree>
    <p:extLst>
      <p:ext uri="{BB962C8B-B14F-4D97-AF65-F5344CB8AC3E}">
        <p14:creationId xmlns:p14="http://schemas.microsoft.com/office/powerpoint/2010/main" val="1492050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a:t>RunC</a:t>
            </a:r>
            <a:r>
              <a:rPr lang="en-US" b="1" dirty="0"/>
              <a:t> Analysis: (soft output map, CROSSTAB map, Regress </a:t>
            </a:r>
            <a:r>
              <a:rPr lang="en-US" b="1" dirty="0" err="1"/>
              <a:t>ScatterPlot</a:t>
            </a:r>
            <a:r>
              <a:rPr 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Explain: # of pixels of gain during each stage &amp; why; </a:t>
            </a:r>
            <a:r>
              <a:rPr lang="en-US" b="0" dirty="0"/>
              <a:t>The number of pixels gained during each stage is evenly split based on the Markov Matrix input of 40% transition; 20% of the pixels were allocated to the first stage and 20% were allocated to the second stage.</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How LCM uses transition potential map; </a:t>
            </a:r>
            <a:r>
              <a:rPr lang="en-US" b="0" dirty="0"/>
              <a:t>For Run C, LCM used a WNL with zoning constraints based on protected areas. Sampling allows the algorithm to perform a supervised classification of the allocation of pixels, which is determined by the elevation and built distance inputs.</a:t>
            </a:r>
            <a:r>
              <a:rPr lang="en-US" b="1" dirty="0"/>
              <a:t> </a:t>
            </a:r>
            <a:r>
              <a:rPr lang="en-US" b="0" dirty="0"/>
              <a:t>Allocation of built was determined by first excluding all pixels in protected areas, and then using the elevation input.</a:t>
            </a:r>
            <a:endParaRPr lang="en-US" b="1" dirty="0"/>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Avg. transition potential for each soft prediction map; </a:t>
            </a:r>
            <a:r>
              <a:rPr lang="en-US" b="0" dirty="0"/>
              <a:t>0.061017. The regression plot indicates that generally transition potential decreases with distance. The ‘double-line’ indicates transition potentials vary for pixels at the same distance – most likely because the protected areas are both close and far from built areas.</a:t>
            </a:r>
          </a:p>
          <a:p>
            <a:endParaRPr lang="en-US" b="1" dirty="0"/>
          </a:p>
          <a:p>
            <a:r>
              <a:rPr lang="en-US" b="1" dirty="0"/>
              <a:t>Does a larger average transition potential indicate a larger quantity of built area after 1985? </a:t>
            </a:r>
            <a:r>
              <a:rPr lang="en-US" b="0" dirty="0"/>
              <a:t>No</a:t>
            </a:r>
            <a:endParaRPr lang="en-US" b="1" dirty="0"/>
          </a:p>
        </p:txBody>
      </p:sp>
      <p:sp>
        <p:nvSpPr>
          <p:cNvPr id="4" name="Slide Number Placeholder 3"/>
          <p:cNvSpPr>
            <a:spLocks noGrp="1"/>
          </p:cNvSpPr>
          <p:nvPr>
            <p:ph type="sldNum" sz="quarter" idx="5"/>
          </p:nvPr>
        </p:nvSpPr>
        <p:spPr/>
        <p:txBody>
          <a:bodyPr/>
          <a:lstStyle/>
          <a:p>
            <a:fld id="{5D19FC5D-BA50-4A5B-95AB-D2FD158EFA62}" type="slidenum">
              <a:rPr lang="en-US" smtClean="0"/>
              <a:t>5</a:t>
            </a:fld>
            <a:endParaRPr lang="en-US"/>
          </a:p>
        </p:txBody>
      </p:sp>
    </p:spTree>
    <p:extLst>
      <p:ext uri="{BB962C8B-B14F-4D97-AF65-F5344CB8AC3E}">
        <p14:creationId xmlns:p14="http://schemas.microsoft.com/office/powerpoint/2010/main" val="662931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48E48BB2-4470-4677-8B9F-1F8B9F317FD4}"/>
              </a:ext>
            </a:extLst>
          </p:cNvPr>
          <p:cNvSpPr>
            <a:spLocks noGrp="1"/>
          </p:cNvSpPr>
          <p:nvPr>
            <p:ph type="dt" sz="half" idx="10"/>
          </p:nvPr>
        </p:nvSpPr>
        <p:spPr/>
        <p:txBody>
          <a:bodyPr/>
          <a:lstStyle/>
          <a:p>
            <a:fld id="{EECC326F-04A9-4323-9C38-FFA4C561677F}" type="datetime1">
              <a:rPr lang="en-US" smtClean="0"/>
              <a:t>10/6/2021</a:t>
            </a:fld>
            <a:endParaRPr lang="en-US"/>
          </a:p>
        </p:txBody>
      </p:sp>
      <p:sp>
        <p:nvSpPr>
          <p:cNvPr id="8" name="Footer Placeholder 7">
            <a:extLst>
              <a:ext uri="{FF2B5EF4-FFF2-40B4-BE49-F238E27FC236}">
                <a16:creationId xmlns:a16="http://schemas.microsoft.com/office/drawing/2014/main" id="{5E6DA036-65DE-4BDA-B7D5-6B363AC5EFE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68A022-E61A-4B56-94D8-8494E0619617}"/>
              </a:ext>
            </a:extLst>
          </p:cNvPr>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3623536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7005F8-9E77-4E48-8D91-9C23543F5844}" type="datetime1">
              <a:rPr lang="en-US" smtClean="0"/>
              <a:t>10/6/2021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905403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1966B0-2201-4BEF-85C9-C5D9E9DD9408}" type="datetime1">
              <a:rPr lang="en-US" smtClean="0"/>
              <a:t>10/6/2021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14296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97AC52F-B6B4-4977-9932-D57C7A29A461}" type="datetime1">
              <a:rPr lang="en-US" smtClean="0"/>
              <a:t>10/6/2021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448800" y="6492003"/>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26261148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7C9D56F-6ECE-44A8-BF82-451B05CA0A74}" type="datetime1">
              <a:rPr lang="en-US" smtClean="0"/>
              <a:t>10/6/2021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448800" y="6494462"/>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31687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7918836-FB29-4BC0-92B7-AE8F61850B81}" type="datetime1">
              <a:rPr lang="en-US" smtClean="0"/>
              <a:t>10/6/2021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12480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5ED938-2281-4124-8354-36F0677498A0}" type="datetime1">
              <a:rPr lang="en-US" smtClean="0"/>
              <a:t>10/6/2021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10326749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6AA99D1-2FB9-4B70-A9EA-1AD81A10D3DC}" type="datetime1">
              <a:rPr lang="en-US" smtClean="0"/>
              <a:t>10/6/2021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2553931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3E8906-B173-43F5-9891-1ECF001FE69B}" type="datetime1">
              <a:rPr lang="en-US" smtClean="0"/>
              <a:t>10/6/2021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3914221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45DD21E-21A0-4C6A-86BD-50B3ED7A7DCF}" type="datetime1">
              <a:rPr lang="en-US" smtClean="0"/>
              <a:t>10/6/2021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22482390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89FD6FD-7A7E-47FA-9E23-A50438F0BAE7}" type="datetime1">
              <a:rPr lang="en-US" smtClean="0"/>
              <a:t>10/6/2021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448800" y="6492875"/>
            <a:ext cx="2743200" cy="365125"/>
          </a:xfrm>
        </p:spPr>
        <p:txBody>
          <a:bodyPr/>
          <a:lstStyle/>
          <a:p>
            <a:fld id="{8F6AC93A-5DFE-4599-8AB9-9FC0E0DE7078}" type="slidenum">
              <a:rPr lang="en-US" smtClean="0"/>
              <a:t>‹#›</a:t>
            </a:fld>
            <a:endParaRPr lang="en-US"/>
          </a:p>
        </p:txBody>
      </p:sp>
    </p:spTree>
    <p:extLst>
      <p:ext uri="{BB962C8B-B14F-4D97-AF65-F5344CB8AC3E}">
        <p14:creationId xmlns:p14="http://schemas.microsoft.com/office/powerpoint/2010/main" val="34936390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CC326F-04A9-4323-9C38-FFA4C561677F}" type="datetime1">
              <a:rPr lang="en-US" smtClean="0"/>
              <a:t>10/6/2021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6AC93A-5DFE-4599-8AB9-9FC0E0DE7078}" type="slidenum">
              <a:rPr lang="en-US" smtClean="0"/>
              <a:t>‹#›</a:t>
            </a:fld>
            <a:endParaRPr lang="en-US"/>
          </a:p>
        </p:txBody>
      </p:sp>
    </p:spTree>
    <p:extLst>
      <p:ext uri="{BB962C8B-B14F-4D97-AF65-F5344CB8AC3E}">
        <p14:creationId xmlns:p14="http://schemas.microsoft.com/office/powerpoint/2010/main" val="26824470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70BFB-1E05-48D7-B28D-B7B3158CCB16}"/>
              </a:ext>
            </a:extLst>
          </p:cNvPr>
          <p:cNvSpPr>
            <a:spLocks noGrp="1"/>
          </p:cNvSpPr>
          <p:nvPr>
            <p:ph type="ctrTitle"/>
          </p:nvPr>
        </p:nvSpPr>
        <p:spPr/>
        <p:txBody>
          <a:bodyPr/>
          <a:lstStyle/>
          <a:p>
            <a:r>
              <a:rPr lang="en-US" dirty="0"/>
              <a:t>Assignment 5</a:t>
            </a:r>
          </a:p>
        </p:txBody>
      </p:sp>
      <p:sp>
        <p:nvSpPr>
          <p:cNvPr id="3" name="Subtitle 2">
            <a:extLst>
              <a:ext uri="{FF2B5EF4-FFF2-40B4-BE49-F238E27FC236}">
                <a16:creationId xmlns:a16="http://schemas.microsoft.com/office/drawing/2014/main" id="{3C65CE17-3F3A-4577-8A87-503F38F30CEE}"/>
              </a:ext>
            </a:extLst>
          </p:cNvPr>
          <p:cNvSpPr>
            <a:spLocks noGrp="1"/>
          </p:cNvSpPr>
          <p:nvPr>
            <p:ph type="subTitle" idx="1"/>
          </p:nvPr>
        </p:nvSpPr>
        <p:spPr/>
        <p:txBody>
          <a:bodyPr/>
          <a:lstStyle/>
          <a:p>
            <a:r>
              <a:rPr lang="en-US" dirty="0"/>
              <a:t>Marissa Defratti</a:t>
            </a:r>
          </a:p>
        </p:txBody>
      </p:sp>
      <p:sp>
        <p:nvSpPr>
          <p:cNvPr id="4" name="Slide Number Placeholder 3">
            <a:extLst>
              <a:ext uri="{FF2B5EF4-FFF2-40B4-BE49-F238E27FC236}">
                <a16:creationId xmlns:a16="http://schemas.microsoft.com/office/drawing/2014/main" id="{4C1298C6-C0DA-4AC9-8559-9375C283DF55}"/>
              </a:ext>
            </a:extLst>
          </p:cNvPr>
          <p:cNvSpPr>
            <a:spLocks noGrp="1"/>
          </p:cNvSpPr>
          <p:nvPr>
            <p:ph type="sldNum" sz="quarter" idx="12"/>
          </p:nvPr>
        </p:nvSpPr>
        <p:spPr>
          <a:xfrm>
            <a:off x="9448800" y="6492875"/>
            <a:ext cx="2743200" cy="365125"/>
          </a:xfrm>
        </p:spPr>
        <p:txBody>
          <a:bodyPr/>
          <a:lstStyle/>
          <a:p>
            <a:fld id="{8F6AC93A-5DFE-4599-8AB9-9FC0E0DE7078}" type="slidenum">
              <a:rPr lang="en-US" smtClean="0"/>
              <a:t>1</a:t>
            </a:fld>
            <a:endParaRPr lang="en-US" dirty="0"/>
          </a:p>
        </p:txBody>
      </p:sp>
    </p:spTree>
    <p:extLst>
      <p:ext uri="{BB962C8B-B14F-4D97-AF65-F5344CB8AC3E}">
        <p14:creationId xmlns:p14="http://schemas.microsoft.com/office/powerpoint/2010/main" val="3463521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728CD-3174-4557-A7AF-16CCF6E4D52F}"/>
              </a:ext>
            </a:extLst>
          </p:cNvPr>
          <p:cNvSpPr>
            <a:spLocks noGrp="1"/>
          </p:cNvSpPr>
          <p:nvPr>
            <p:ph type="title"/>
          </p:nvPr>
        </p:nvSpPr>
        <p:spPr>
          <a:xfrm>
            <a:off x="0" y="0"/>
            <a:ext cx="10515600" cy="881193"/>
          </a:xfrm>
        </p:spPr>
        <p:txBody>
          <a:bodyPr/>
          <a:lstStyle/>
          <a:p>
            <a:r>
              <a:rPr lang="en-US" dirty="0"/>
              <a:t>Input Maps</a:t>
            </a:r>
          </a:p>
        </p:txBody>
      </p:sp>
      <p:sp>
        <p:nvSpPr>
          <p:cNvPr id="4" name="Slide Number Placeholder 3">
            <a:extLst>
              <a:ext uri="{FF2B5EF4-FFF2-40B4-BE49-F238E27FC236}">
                <a16:creationId xmlns:a16="http://schemas.microsoft.com/office/drawing/2014/main" id="{04FE80AA-75B6-4242-9FE7-0D451C49715F}"/>
              </a:ext>
            </a:extLst>
          </p:cNvPr>
          <p:cNvSpPr>
            <a:spLocks noGrp="1"/>
          </p:cNvSpPr>
          <p:nvPr>
            <p:ph type="sldNum" sz="quarter" idx="12"/>
          </p:nvPr>
        </p:nvSpPr>
        <p:spPr/>
        <p:txBody>
          <a:bodyPr/>
          <a:lstStyle/>
          <a:p>
            <a:fld id="{8F6AC93A-5DFE-4599-8AB9-9FC0E0DE7078}" type="slidenum">
              <a:rPr lang="en-US" smtClean="0"/>
              <a:t>2</a:t>
            </a:fld>
            <a:endParaRPr lang="en-US"/>
          </a:p>
        </p:txBody>
      </p:sp>
      <p:pic>
        <p:nvPicPr>
          <p:cNvPr id="5" name="Picture 4" descr="Map&#10;&#10;Description automatically generated">
            <a:extLst>
              <a:ext uri="{FF2B5EF4-FFF2-40B4-BE49-F238E27FC236}">
                <a16:creationId xmlns:a16="http://schemas.microsoft.com/office/drawing/2014/main" id="{0A504D66-585E-42E0-9AA4-7512AF042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806" y="1279575"/>
            <a:ext cx="3431764" cy="2561949"/>
          </a:xfrm>
          <a:prstGeom prst="rect">
            <a:avLst/>
          </a:prstGeom>
        </p:spPr>
      </p:pic>
      <p:pic>
        <p:nvPicPr>
          <p:cNvPr id="9" name="Picture 8" descr="Map&#10;&#10;Description automatically generated">
            <a:extLst>
              <a:ext uri="{FF2B5EF4-FFF2-40B4-BE49-F238E27FC236}">
                <a16:creationId xmlns:a16="http://schemas.microsoft.com/office/drawing/2014/main" id="{B9D85BE6-2A8C-4732-8BF8-5903C9D52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805" y="4059217"/>
            <a:ext cx="3431765" cy="2561950"/>
          </a:xfrm>
          <a:prstGeom prst="rect">
            <a:avLst/>
          </a:prstGeom>
        </p:spPr>
      </p:pic>
      <p:pic>
        <p:nvPicPr>
          <p:cNvPr id="13" name="Picture 12" descr="Scatter chart&#10;&#10;Description automatically generated with low confidence">
            <a:extLst>
              <a:ext uri="{FF2B5EF4-FFF2-40B4-BE49-F238E27FC236}">
                <a16:creationId xmlns:a16="http://schemas.microsoft.com/office/drawing/2014/main" id="{EBD54E46-68E0-4FAC-AE04-F072128184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1136" y="4112617"/>
            <a:ext cx="3431762" cy="2561948"/>
          </a:xfrm>
          <a:prstGeom prst="rect">
            <a:avLst/>
          </a:prstGeom>
        </p:spPr>
      </p:pic>
      <p:pic>
        <p:nvPicPr>
          <p:cNvPr id="15" name="Picture 14" descr="Map&#10;&#10;Description automatically generated">
            <a:extLst>
              <a:ext uri="{FF2B5EF4-FFF2-40B4-BE49-F238E27FC236}">
                <a16:creationId xmlns:a16="http://schemas.microsoft.com/office/drawing/2014/main" id="{A5FA967E-6794-4111-9EB8-28CE8261B6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1136" y="1279576"/>
            <a:ext cx="3431763" cy="2561948"/>
          </a:xfrm>
          <a:prstGeom prst="rect">
            <a:avLst/>
          </a:prstGeom>
        </p:spPr>
      </p:pic>
      <p:pic>
        <p:nvPicPr>
          <p:cNvPr id="19" name="Picture 18" descr="Map&#10;&#10;Description automatically generated">
            <a:extLst>
              <a:ext uri="{FF2B5EF4-FFF2-40B4-BE49-F238E27FC236}">
                <a16:creationId xmlns:a16="http://schemas.microsoft.com/office/drawing/2014/main" id="{60C5CF97-03FF-41DE-AEF2-DABFC1654E7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7336" y="2589565"/>
            <a:ext cx="3431764" cy="2561949"/>
          </a:xfrm>
          <a:prstGeom prst="rect">
            <a:avLst/>
          </a:prstGeom>
        </p:spPr>
      </p:pic>
    </p:spTree>
    <p:extLst>
      <p:ext uri="{BB962C8B-B14F-4D97-AF65-F5344CB8AC3E}">
        <p14:creationId xmlns:p14="http://schemas.microsoft.com/office/powerpoint/2010/main" val="3333504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728CD-3174-4557-A7AF-16CCF6E4D52F}"/>
              </a:ext>
            </a:extLst>
          </p:cNvPr>
          <p:cNvSpPr>
            <a:spLocks noGrp="1"/>
          </p:cNvSpPr>
          <p:nvPr>
            <p:ph type="title"/>
          </p:nvPr>
        </p:nvSpPr>
        <p:spPr>
          <a:xfrm>
            <a:off x="0" y="0"/>
            <a:ext cx="10515600" cy="881193"/>
          </a:xfrm>
        </p:spPr>
        <p:txBody>
          <a:bodyPr/>
          <a:lstStyle/>
          <a:p>
            <a:r>
              <a:rPr lang="en-US" dirty="0"/>
              <a:t>Run A</a:t>
            </a:r>
          </a:p>
        </p:txBody>
      </p:sp>
      <p:sp>
        <p:nvSpPr>
          <p:cNvPr id="4" name="Slide Number Placeholder 3">
            <a:extLst>
              <a:ext uri="{FF2B5EF4-FFF2-40B4-BE49-F238E27FC236}">
                <a16:creationId xmlns:a16="http://schemas.microsoft.com/office/drawing/2014/main" id="{04FE80AA-75B6-4242-9FE7-0D451C49715F}"/>
              </a:ext>
            </a:extLst>
          </p:cNvPr>
          <p:cNvSpPr>
            <a:spLocks noGrp="1"/>
          </p:cNvSpPr>
          <p:nvPr>
            <p:ph type="sldNum" sz="quarter" idx="12"/>
          </p:nvPr>
        </p:nvSpPr>
        <p:spPr/>
        <p:txBody>
          <a:bodyPr/>
          <a:lstStyle/>
          <a:p>
            <a:fld id="{8F6AC93A-5DFE-4599-8AB9-9FC0E0DE7078}" type="slidenum">
              <a:rPr lang="en-US" smtClean="0"/>
              <a:t>3</a:t>
            </a:fld>
            <a:endParaRPr lang="en-US"/>
          </a:p>
        </p:txBody>
      </p:sp>
      <p:pic>
        <p:nvPicPr>
          <p:cNvPr id="5" name="Picture 4" descr="Map&#10;&#10;Description automatically generated">
            <a:extLst>
              <a:ext uri="{FF2B5EF4-FFF2-40B4-BE49-F238E27FC236}">
                <a16:creationId xmlns:a16="http://schemas.microsoft.com/office/drawing/2014/main" id="{135138EA-8981-4CDF-9614-B3E9D04BE4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1752" y="280603"/>
            <a:ext cx="4217319" cy="3148397"/>
          </a:xfrm>
          <a:prstGeom prst="rect">
            <a:avLst/>
          </a:prstGeom>
        </p:spPr>
      </p:pic>
      <p:pic>
        <p:nvPicPr>
          <p:cNvPr id="9" name="Picture 8">
            <a:extLst>
              <a:ext uri="{FF2B5EF4-FFF2-40B4-BE49-F238E27FC236}">
                <a16:creationId xmlns:a16="http://schemas.microsoft.com/office/drawing/2014/main" id="{B04EE31F-E6B1-40D6-B7BC-2B2EBAE134B2}"/>
              </a:ext>
            </a:extLst>
          </p:cNvPr>
          <p:cNvPicPr>
            <a:picLocks noChangeAspect="1"/>
          </p:cNvPicPr>
          <p:nvPr/>
        </p:nvPicPr>
        <p:blipFill>
          <a:blip r:embed="rId4"/>
          <a:stretch>
            <a:fillRect/>
          </a:stretch>
        </p:blipFill>
        <p:spPr>
          <a:xfrm>
            <a:off x="653763" y="900232"/>
            <a:ext cx="6284226" cy="3343576"/>
          </a:xfrm>
          <a:prstGeom prst="rect">
            <a:avLst/>
          </a:prstGeom>
        </p:spPr>
      </p:pic>
      <p:graphicFrame>
        <p:nvGraphicFramePr>
          <p:cNvPr id="12" name="Table 12">
            <a:extLst>
              <a:ext uri="{FF2B5EF4-FFF2-40B4-BE49-F238E27FC236}">
                <a16:creationId xmlns:a16="http://schemas.microsoft.com/office/drawing/2014/main" id="{8768BD54-0B9A-41EA-AEC9-955F218DD5C1}"/>
              </a:ext>
            </a:extLst>
          </p:cNvPr>
          <p:cNvGraphicFramePr>
            <a:graphicFrameLocks noGrp="1"/>
          </p:cNvGraphicFramePr>
          <p:nvPr>
            <p:extLst>
              <p:ext uri="{D42A27DB-BD31-4B8C-83A1-F6EECF244321}">
                <p14:modId xmlns:p14="http://schemas.microsoft.com/office/powerpoint/2010/main" val="3930880274"/>
              </p:ext>
            </p:extLst>
          </p:nvPr>
        </p:nvGraphicFramePr>
        <p:xfrm>
          <a:off x="1992965" y="4606271"/>
          <a:ext cx="3605821" cy="1885732"/>
        </p:xfrm>
        <a:graphic>
          <a:graphicData uri="http://schemas.openxmlformats.org/drawingml/2006/table">
            <a:tbl>
              <a:tblPr firstRow="1" bandRow="1">
                <a:tableStyleId>{93296810-A885-4BE3-A3E7-6D5BEEA58F35}</a:tableStyleId>
              </a:tblPr>
              <a:tblGrid>
                <a:gridCol w="2716135">
                  <a:extLst>
                    <a:ext uri="{9D8B030D-6E8A-4147-A177-3AD203B41FA5}">
                      <a16:colId xmlns:a16="http://schemas.microsoft.com/office/drawing/2014/main" val="2575133727"/>
                    </a:ext>
                  </a:extLst>
                </a:gridCol>
                <a:gridCol w="889686">
                  <a:extLst>
                    <a:ext uri="{9D8B030D-6E8A-4147-A177-3AD203B41FA5}">
                      <a16:colId xmlns:a16="http://schemas.microsoft.com/office/drawing/2014/main" val="1095026322"/>
                    </a:ext>
                  </a:extLst>
                </a:gridCol>
              </a:tblGrid>
              <a:tr h="276463">
                <a:tc>
                  <a:txBody>
                    <a:bodyPr/>
                    <a:lstStyle/>
                    <a:p>
                      <a:r>
                        <a:rPr lang="en-US" dirty="0"/>
                        <a:t>Category</a:t>
                      </a:r>
                    </a:p>
                  </a:txBody>
                  <a:tcPr/>
                </a:tc>
                <a:tc>
                  <a:txBody>
                    <a:bodyPr/>
                    <a:lstStyle/>
                    <a:p>
                      <a:r>
                        <a:rPr lang="en-US" dirty="0"/>
                        <a:t>Pixels</a:t>
                      </a:r>
                    </a:p>
                  </a:txBody>
                  <a:tcPr/>
                </a:tc>
                <a:extLst>
                  <a:ext uri="{0D108BD9-81ED-4DB2-BD59-A6C34878D82A}">
                    <a16:rowId xmlns:a16="http://schemas.microsoft.com/office/drawing/2014/main" val="301541883"/>
                  </a:ext>
                </a:extLst>
              </a:tr>
              <a:tr h="379993">
                <a:tc>
                  <a:txBody>
                    <a:bodyPr/>
                    <a:lstStyle/>
                    <a:p>
                      <a:r>
                        <a:rPr lang="en-US" dirty="0"/>
                        <a:t>Persistence of Non-Built</a:t>
                      </a:r>
                    </a:p>
                  </a:txBody>
                  <a:tcPr/>
                </a:tc>
                <a:tc>
                  <a:txBody>
                    <a:bodyPr/>
                    <a:lstStyle/>
                    <a:p>
                      <a:r>
                        <a:rPr lang="en-US" dirty="0"/>
                        <a:t>48,547</a:t>
                      </a:r>
                    </a:p>
                  </a:txBody>
                  <a:tcPr/>
                </a:tc>
                <a:extLst>
                  <a:ext uri="{0D108BD9-81ED-4DB2-BD59-A6C34878D82A}">
                    <a16:rowId xmlns:a16="http://schemas.microsoft.com/office/drawing/2014/main" val="2097853581"/>
                  </a:ext>
                </a:extLst>
              </a:tr>
              <a:tr h="379993">
                <a:tc>
                  <a:txBody>
                    <a:bodyPr/>
                    <a:lstStyle/>
                    <a:p>
                      <a:r>
                        <a:rPr lang="en-US" dirty="0"/>
                        <a:t>Persistence of Built</a:t>
                      </a:r>
                    </a:p>
                  </a:txBody>
                  <a:tcPr/>
                </a:tc>
                <a:tc>
                  <a:txBody>
                    <a:bodyPr/>
                    <a:lstStyle/>
                    <a:p>
                      <a:r>
                        <a:rPr lang="en-US" dirty="0"/>
                        <a:t>22,279</a:t>
                      </a:r>
                    </a:p>
                  </a:txBody>
                  <a:tcPr/>
                </a:tc>
                <a:extLst>
                  <a:ext uri="{0D108BD9-81ED-4DB2-BD59-A6C34878D82A}">
                    <a16:rowId xmlns:a16="http://schemas.microsoft.com/office/drawing/2014/main" val="1412108042"/>
                  </a:ext>
                </a:extLst>
              </a:tr>
              <a:tr h="379993">
                <a:tc>
                  <a:txBody>
                    <a:bodyPr/>
                    <a:lstStyle/>
                    <a:p>
                      <a:r>
                        <a:rPr lang="en-US" dirty="0"/>
                        <a:t>Gain of Built (2035-2085)</a:t>
                      </a:r>
                    </a:p>
                  </a:txBody>
                  <a:tcPr/>
                </a:tc>
                <a:tc>
                  <a:txBody>
                    <a:bodyPr/>
                    <a:lstStyle/>
                    <a:p>
                      <a:r>
                        <a:rPr lang="en-US" dirty="0"/>
                        <a:t>16,182</a:t>
                      </a:r>
                    </a:p>
                  </a:txBody>
                  <a:tcPr/>
                </a:tc>
                <a:extLst>
                  <a:ext uri="{0D108BD9-81ED-4DB2-BD59-A6C34878D82A}">
                    <a16:rowId xmlns:a16="http://schemas.microsoft.com/office/drawing/2014/main" val="3449720191"/>
                  </a:ext>
                </a:extLst>
              </a:tr>
              <a:tr h="379993">
                <a:tc>
                  <a:txBody>
                    <a:bodyPr/>
                    <a:lstStyle/>
                    <a:p>
                      <a:r>
                        <a:rPr lang="en-US" dirty="0"/>
                        <a:t>Gain of Built (1985-2035)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16,182</a:t>
                      </a:r>
                    </a:p>
                  </a:txBody>
                  <a:tcPr/>
                </a:tc>
                <a:extLst>
                  <a:ext uri="{0D108BD9-81ED-4DB2-BD59-A6C34878D82A}">
                    <a16:rowId xmlns:a16="http://schemas.microsoft.com/office/drawing/2014/main" val="1366646481"/>
                  </a:ext>
                </a:extLst>
              </a:tr>
            </a:tbl>
          </a:graphicData>
        </a:graphic>
      </p:graphicFrame>
      <p:pic>
        <p:nvPicPr>
          <p:cNvPr id="14" name="Picture 13" descr="Map&#10;&#10;Description automatically generated">
            <a:extLst>
              <a:ext uri="{FF2B5EF4-FFF2-40B4-BE49-F238E27FC236}">
                <a16:creationId xmlns:a16="http://schemas.microsoft.com/office/drawing/2014/main" id="{6EF0D86C-97BE-4BB4-A849-F113AD5C17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2032" y="3556380"/>
            <a:ext cx="4207039" cy="3140722"/>
          </a:xfrm>
          <a:prstGeom prst="rect">
            <a:avLst/>
          </a:prstGeom>
        </p:spPr>
      </p:pic>
    </p:spTree>
    <p:extLst>
      <p:ext uri="{BB962C8B-B14F-4D97-AF65-F5344CB8AC3E}">
        <p14:creationId xmlns:p14="http://schemas.microsoft.com/office/powerpoint/2010/main" val="63499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728CD-3174-4557-A7AF-16CCF6E4D52F}"/>
              </a:ext>
            </a:extLst>
          </p:cNvPr>
          <p:cNvSpPr>
            <a:spLocks noGrp="1"/>
          </p:cNvSpPr>
          <p:nvPr>
            <p:ph type="title"/>
          </p:nvPr>
        </p:nvSpPr>
        <p:spPr>
          <a:xfrm>
            <a:off x="0" y="0"/>
            <a:ext cx="10515600" cy="881193"/>
          </a:xfrm>
        </p:spPr>
        <p:txBody>
          <a:bodyPr/>
          <a:lstStyle/>
          <a:p>
            <a:r>
              <a:rPr lang="en-US" dirty="0"/>
              <a:t>Run B</a:t>
            </a:r>
          </a:p>
        </p:txBody>
      </p:sp>
      <p:sp>
        <p:nvSpPr>
          <p:cNvPr id="4" name="Slide Number Placeholder 3">
            <a:extLst>
              <a:ext uri="{FF2B5EF4-FFF2-40B4-BE49-F238E27FC236}">
                <a16:creationId xmlns:a16="http://schemas.microsoft.com/office/drawing/2014/main" id="{04FE80AA-75B6-4242-9FE7-0D451C49715F}"/>
              </a:ext>
            </a:extLst>
          </p:cNvPr>
          <p:cNvSpPr>
            <a:spLocks noGrp="1"/>
          </p:cNvSpPr>
          <p:nvPr>
            <p:ph type="sldNum" sz="quarter" idx="12"/>
          </p:nvPr>
        </p:nvSpPr>
        <p:spPr/>
        <p:txBody>
          <a:bodyPr/>
          <a:lstStyle/>
          <a:p>
            <a:fld id="{8F6AC93A-5DFE-4599-8AB9-9FC0E0DE7078}" type="slidenum">
              <a:rPr lang="en-US" smtClean="0"/>
              <a:t>4</a:t>
            </a:fld>
            <a:endParaRPr lang="en-US"/>
          </a:p>
        </p:txBody>
      </p:sp>
      <p:graphicFrame>
        <p:nvGraphicFramePr>
          <p:cNvPr id="15" name="Table 12">
            <a:extLst>
              <a:ext uri="{FF2B5EF4-FFF2-40B4-BE49-F238E27FC236}">
                <a16:creationId xmlns:a16="http://schemas.microsoft.com/office/drawing/2014/main" id="{5C966CB2-5812-4BB7-B275-8CE7900530CB}"/>
              </a:ext>
            </a:extLst>
          </p:cNvPr>
          <p:cNvGraphicFramePr>
            <a:graphicFrameLocks noGrp="1"/>
          </p:cNvGraphicFramePr>
          <p:nvPr>
            <p:extLst>
              <p:ext uri="{D42A27DB-BD31-4B8C-83A1-F6EECF244321}">
                <p14:modId xmlns:p14="http://schemas.microsoft.com/office/powerpoint/2010/main" val="3601070071"/>
              </p:ext>
            </p:extLst>
          </p:nvPr>
        </p:nvGraphicFramePr>
        <p:xfrm>
          <a:off x="1992965" y="4606271"/>
          <a:ext cx="3605821" cy="1885732"/>
        </p:xfrm>
        <a:graphic>
          <a:graphicData uri="http://schemas.openxmlformats.org/drawingml/2006/table">
            <a:tbl>
              <a:tblPr firstRow="1" bandRow="1">
                <a:tableStyleId>{93296810-A885-4BE3-A3E7-6D5BEEA58F35}</a:tableStyleId>
              </a:tblPr>
              <a:tblGrid>
                <a:gridCol w="2716135">
                  <a:extLst>
                    <a:ext uri="{9D8B030D-6E8A-4147-A177-3AD203B41FA5}">
                      <a16:colId xmlns:a16="http://schemas.microsoft.com/office/drawing/2014/main" val="2575133727"/>
                    </a:ext>
                  </a:extLst>
                </a:gridCol>
                <a:gridCol w="889686">
                  <a:extLst>
                    <a:ext uri="{9D8B030D-6E8A-4147-A177-3AD203B41FA5}">
                      <a16:colId xmlns:a16="http://schemas.microsoft.com/office/drawing/2014/main" val="1095026322"/>
                    </a:ext>
                  </a:extLst>
                </a:gridCol>
              </a:tblGrid>
              <a:tr h="276463">
                <a:tc>
                  <a:txBody>
                    <a:bodyPr/>
                    <a:lstStyle/>
                    <a:p>
                      <a:r>
                        <a:rPr lang="en-US" dirty="0"/>
                        <a:t>Category</a:t>
                      </a:r>
                    </a:p>
                  </a:txBody>
                  <a:tcPr/>
                </a:tc>
                <a:tc>
                  <a:txBody>
                    <a:bodyPr/>
                    <a:lstStyle/>
                    <a:p>
                      <a:r>
                        <a:rPr lang="en-US" dirty="0"/>
                        <a:t>Pixels</a:t>
                      </a:r>
                    </a:p>
                  </a:txBody>
                  <a:tcPr/>
                </a:tc>
                <a:extLst>
                  <a:ext uri="{0D108BD9-81ED-4DB2-BD59-A6C34878D82A}">
                    <a16:rowId xmlns:a16="http://schemas.microsoft.com/office/drawing/2014/main" val="301541883"/>
                  </a:ext>
                </a:extLst>
              </a:tr>
              <a:tr h="379993">
                <a:tc>
                  <a:txBody>
                    <a:bodyPr/>
                    <a:lstStyle/>
                    <a:p>
                      <a:r>
                        <a:rPr lang="en-US" dirty="0"/>
                        <a:t>Persistence of Non-Built</a:t>
                      </a:r>
                    </a:p>
                  </a:txBody>
                  <a:tcPr/>
                </a:tc>
                <a:tc>
                  <a:txBody>
                    <a:bodyPr/>
                    <a:lstStyle/>
                    <a:p>
                      <a:r>
                        <a:rPr lang="en-US" dirty="0"/>
                        <a:t>48,547</a:t>
                      </a:r>
                    </a:p>
                  </a:txBody>
                  <a:tcPr/>
                </a:tc>
                <a:extLst>
                  <a:ext uri="{0D108BD9-81ED-4DB2-BD59-A6C34878D82A}">
                    <a16:rowId xmlns:a16="http://schemas.microsoft.com/office/drawing/2014/main" val="2097853581"/>
                  </a:ext>
                </a:extLst>
              </a:tr>
              <a:tr h="379993">
                <a:tc>
                  <a:txBody>
                    <a:bodyPr/>
                    <a:lstStyle/>
                    <a:p>
                      <a:r>
                        <a:rPr lang="en-US" dirty="0"/>
                        <a:t>Persistence of Built</a:t>
                      </a:r>
                    </a:p>
                  </a:txBody>
                  <a:tcPr/>
                </a:tc>
                <a:tc>
                  <a:txBody>
                    <a:bodyPr/>
                    <a:lstStyle/>
                    <a:p>
                      <a:r>
                        <a:rPr lang="en-US" dirty="0"/>
                        <a:t>22,279</a:t>
                      </a:r>
                    </a:p>
                  </a:txBody>
                  <a:tcPr/>
                </a:tc>
                <a:extLst>
                  <a:ext uri="{0D108BD9-81ED-4DB2-BD59-A6C34878D82A}">
                    <a16:rowId xmlns:a16="http://schemas.microsoft.com/office/drawing/2014/main" val="1412108042"/>
                  </a:ext>
                </a:extLst>
              </a:tr>
              <a:tr h="379993">
                <a:tc>
                  <a:txBody>
                    <a:bodyPr/>
                    <a:lstStyle/>
                    <a:p>
                      <a:r>
                        <a:rPr lang="en-US" dirty="0"/>
                        <a:t>Gain of Built (2035-2085)</a:t>
                      </a:r>
                    </a:p>
                  </a:txBody>
                  <a:tcPr/>
                </a:tc>
                <a:tc>
                  <a:txBody>
                    <a:bodyPr/>
                    <a:lstStyle/>
                    <a:p>
                      <a:r>
                        <a:rPr lang="en-US" dirty="0"/>
                        <a:t>16,182</a:t>
                      </a:r>
                    </a:p>
                  </a:txBody>
                  <a:tcPr/>
                </a:tc>
                <a:extLst>
                  <a:ext uri="{0D108BD9-81ED-4DB2-BD59-A6C34878D82A}">
                    <a16:rowId xmlns:a16="http://schemas.microsoft.com/office/drawing/2014/main" val="3449720191"/>
                  </a:ext>
                </a:extLst>
              </a:tr>
              <a:tr h="379993">
                <a:tc>
                  <a:txBody>
                    <a:bodyPr/>
                    <a:lstStyle/>
                    <a:p>
                      <a:r>
                        <a:rPr lang="en-US" dirty="0"/>
                        <a:t>Gain of Built (1985-2035)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16,182</a:t>
                      </a:r>
                    </a:p>
                  </a:txBody>
                  <a:tcPr/>
                </a:tc>
                <a:extLst>
                  <a:ext uri="{0D108BD9-81ED-4DB2-BD59-A6C34878D82A}">
                    <a16:rowId xmlns:a16="http://schemas.microsoft.com/office/drawing/2014/main" val="1366646481"/>
                  </a:ext>
                </a:extLst>
              </a:tr>
            </a:tbl>
          </a:graphicData>
        </a:graphic>
      </p:graphicFrame>
      <p:pic>
        <p:nvPicPr>
          <p:cNvPr id="17" name="Picture 16" descr="Map&#10;&#10;Description automatically generated">
            <a:extLst>
              <a:ext uri="{FF2B5EF4-FFF2-40B4-BE49-F238E27FC236}">
                <a16:creationId xmlns:a16="http://schemas.microsoft.com/office/drawing/2014/main" id="{EB5DDFBA-341F-4C88-90E5-F68FB6E88A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2032" y="3533843"/>
            <a:ext cx="4207039" cy="3140722"/>
          </a:xfrm>
          <a:prstGeom prst="rect">
            <a:avLst/>
          </a:prstGeom>
        </p:spPr>
      </p:pic>
      <p:pic>
        <p:nvPicPr>
          <p:cNvPr id="19" name="Picture 18" descr="Map&#10;&#10;Description automatically generated">
            <a:extLst>
              <a:ext uri="{FF2B5EF4-FFF2-40B4-BE49-F238E27FC236}">
                <a16:creationId xmlns:a16="http://schemas.microsoft.com/office/drawing/2014/main" id="{A065DC0D-709C-4904-8F07-950CD15B6E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9656" y="301840"/>
            <a:ext cx="4207039" cy="3140722"/>
          </a:xfrm>
          <a:prstGeom prst="rect">
            <a:avLst/>
          </a:prstGeom>
        </p:spPr>
      </p:pic>
      <p:pic>
        <p:nvPicPr>
          <p:cNvPr id="22" name="Picture 21">
            <a:extLst>
              <a:ext uri="{FF2B5EF4-FFF2-40B4-BE49-F238E27FC236}">
                <a16:creationId xmlns:a16="http://schemas.microsoft.com/office/drawing/2014/main" id="{C71C93EF-C3F1-41E4-9A5B-F60269E6BAED}"/>
              </a:ext>
            </a:extLst>
          </p:cNvPr>
          <p:cNvPicPr>
            <a:picLocks noChangeAspect="1"/>
          </p:cNvPicPr>
          <p:nvPr/>
        </p:nvPicPr>
        <p:blipFill>
          <a:blip r:embed="rId5"/>
          <a:stretch>
            <a:fillRect/>
          </a:stretch>
        </p:blipFill>
        <p:spPr>
          <a:xfrm>
            <a:off x="653763" y="881193"/>
            <a:ext cx="6284226" cy="3347341"/>
          </a:xfrm>
          <a:prstGeom prst="rect">
            <a:avLst/>
          </a:prstGeom>
        </p:spPr>
      </p:pic>
    </p:spTree>
    <p:extLst>
      <p:ext uri="{BB962C8B-B14F-4D97-AF65-F5344CB8AC3E}">
        <p14:creationId xmlns:p14="http://schemas.microsoft.com/office/powerpoint/2010/main" val="9446027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728CD-3174-4557-A7AF-16CCF6E4D52F}"/>
              </a:ext>
            </a:extLst>
          </p:cNvPr>
          <p:cNvSpPr>
            <a:spLocks noGrp="1"/>
          </p:cNvSpPr>
          <p:nvPr>
            <p:ph type="title"/>
          </p:nvPr>
        </p:nvSpPr>
        <p:spPr>
          <a:xfrm>
            <a:off x="0" y="0"/>
            <a:ext cx="10515600" cy="881193"/>
          </a:xfrm>
        </p:spPr>
        <p:txBody>
          <a:bodyPr/>
          <a:lstStyle/>
          <a:p>
            <a:r>
              <a:rPr lang="en-US" dirty="0"/>
              <a:t>Run C</a:t>
            </a:r>
          </a:p>
        </p:txBody>
      </p:sp>
      <p:sp>
        <p:nvSpPr>
          <p:cNvPr id="4" name="Slide Number Placeholder 3">
            <a:extLst>
              <a:ext uri="{FF2B5EF4-FFF2-40B4-BE49-F238E27FC236}">
                <a16:creationId xmlns:a16="http://schemas.microsoft.com/office/drawing/2014/main" id="{04FE80AA-75B6-4242-9FE7-0D451C49715F}"/>
              </a:ext>
            </a:extLst>
          </p:cNvPr>
          <p:cNvSpPr>
            <a:spLocks noGrp="1"/>
          </p:cNvSpPr>
          <p:nvPr>
            <p:ph type="sldNum" sz="quarter" idx="12"/>
          </p:nvPr>
        </p:nvSpPr>
        <p:spPr/>
        <p:txBody>
          <a:bodyPr/>
          <a:lstStyle/>
          <a:p>
            <a:fld id="{8F6AC93A-5DFE-4599-8AB9-9FC0E0DE7078}" type="slidenum">
              <a:rPr lang="en-US" smtClean="0"/>
              <a:t>5</a:t>
            </a:fld>
            <a:endParaRPr lang="en-US"/>
          </a:p>
        </p:txBody>
      </p:sp>
      <p:pic>
        <p:nvPicPr>
          <p:cNvPr id="6" name="Picture 5" descr="Map&#10;&#10;Description automatically generated">
            <a:extLst>
              <a:ext uri="{FF2B5EF4-FFF2-40B4-BE49-F238E27FC236}">
                <a16:creationId xmlns:a16="http://schemas.microsoft.com/office/drawing/2014/main" id="{096282EF-A118-4481-AA52-6280B371C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1753" y="280604"/>
            <a:ext cx="4217318" cy="3148396"/>
          </a:xfrm>
          <a:prstGeom prst="rect">
            <a:avLst/>
          </a:prstGeom>
        </p:spPr>
      </p:pic>
      <p:pic>
        <p:nvPicPr>
          <p:cNvPr id="10" name="Picture 9">
            <a:extLst>
              <a:ext uri="{FF2B5EF4-FFF2-40B4-BE49-F238E27FC236}">
                <a16:creationId xmlns:a16="http://schemas.microsoft.com/office/drawing/2014/main" id="{3F11FA58-46F4-4C03-A7F4-68BA9116F46C}"/>
              </a:ext>
            </a:extLst>
          </p:cNvPr>
          <p:cNvPicPr>
            <a:picLocks noChangeAspect="1"/>
          </p:cNvPicPr>
          <p:nvPr/>
        </p:nvPicPr>
        <p:blipFill>
          <a:blip r:embed="rId4"/>
          <a:stretch>
            <a:fillRect/>
          </a:stretch>
        </p:blipFill>
        <p:spPr>
          <a:xfrm>
            <a:off x="653763" y="881193"/>
            <a:ext cx="6292130" cy="3357684"/>
          </a:xfrm>
          <a:prstGeom prst="rect">
            <a:avLst/>
          </a:prstGeom>
        </p:spPr>
      </p:pic>
      <p:graphicFrame>
        <p:nvGraphicFramePr>
          <p:cNvPr id="11" name="Table 12">
            <a:extLst>
              <a:ext uri="{FF2B5EF4-FFF2-40B4-BE49-F238E27FC236}">
                <a16:creationId xmlns:a16="http://schemas.microsoft.com/office/drawing/2014/main" id="{279EA887-AC9B-4136-A2FD-B34171724FE8}"/>
              </a:ext>
            </a:extLst>
          </p:cNvPr>
          <p:cNvGraphicFramePr>
            <a:graphicFrameLocks noGrp="1"/>
          </p:cNvGraphicFramePr>
          <p:nvPr>
            <p:extLst>
              <p:ext uri="{D42A27DB-BD31-4B8C-83A1-F6EECF244321}">
                <p14:modId xmlns:p14="http://schemas.microsoft.com/office/powerpoint/2010/main" val="3601070071"/>
              </p:ext>
            </p:extLst>
          </p:nvPr>
        </p:nvGraphicFramePr>
        <p:xfrm>
          <a:off x="1992965" y="4606271"/>
          <a:ext cx="3605821" cy="1885732"/>
        </p:xfrm>
        <a:graphic>
          <a:graphicData uri="http://schemas.openxmlformats.org/drawingml/2006/table">
            <a:tbl>
              <a:tblPr firstRow="1" bandRow="1">
                <a:tableStyleId>{93296810-A885-4BE3-A3E7-6D5BEEA58F35}</a:tableStyleId>
              </a:tblPr>
              <a:tblGrid>
                <a:gridCol w="2716135">
                  <a:extLst>
                    <a:ext uri="{9D8B030D-6E8A-4147-A177-3AD203B41FA5}">
                      <a16:colId xmlns:a16="http://schemas.microsoft.com/office/drawing/2014/main" val="2575133727"/>
                    </a:ext>
                  </a:extLst>
                </a:gridCol>
                <a:gridCol w="889686">
                  <a:extLst>
                    <a:ext uri="{9D8B030D-6E8A-4147-A177-3AD203B41FA5}">
                      <a16:colId xmlns:a16="http://schemas.microsoft.com/office/drawing/2014/main" val="1095026322"/>
                    </a:ext>
                  </a:extLst>
                </a:gridCol>
              </a:tblGrid>
              <a:tr h="276463">
                <a:tc>
                  <a:txBody>
                    <a:bodyPr/>
                    <a:lstStyle/>
                    <a:p>
                      <a:r>
                        <a:rPr lang="en-US" dirty="0"/>
                        <a:t>Category</a:t>
                      </a:r>
                    </a:p>
                  </a:txBody>
                  <a:tcPr/>
                </a:tc>
                <a:tc>
                  <a:txBody>
                    <a:bodyPr/>
                    <a:lstStyle/>
                    <a:p>
                      <a:r>
                        <a:rPr lang="en-US" dirty="0"/>
                        <a:t>Pixels</a:t>
                      </a:r>
                    </a:p>
                  </a:txBody>
                  <a:tcPr/>
                </a:tc>
                <a:extLst>
                  <a:ext uri="{0D108BD9-81ED-4DB2-BD59-A6C34878D82A}">
                    <a16:rowId xmlns:a16="http://schemas.microsoft.com/office/drawing/2014/main" val="301541883"/>
                  </a:ext>
                </a:extLst>
              </a:tr>
              <a:tr h="379993">
                <a:tc>
                  <a:txBody>
                    <a:bodyPr/>
                    <a:lstStyle/>
                    <a:p>
                      <a:r>
                        <a:rPr lang="en-US" dirty="0"/>
                        <a:t>Persistence of Non-Built</a:t>
                      </a:r>
                    </a:p>
                  </a:txBody>
                  <a:tcPr/>
                </a:tc>
                <a:tc>
                  <a:txBody>
                    <a:bodyPr/>
                    <a:lstStyle/>
                    <a:p>
                      <a:r>
                        <a:rPr lang="en-US" dirty="0"/>
                        <a:t>48,547</a:t>
                      </a:r>
                    </a:p>
                  </a:txBody>
                  <a:tcPr/>
                </a:tc>
                <a:extLst>
                  <a:ext uri="{0D108BD9-81ED-4DB2-BD59-A6C34878D82A}">
                    <a16:rowId xmlns:a16="http://schemas.microsoft.com/office/drawing/2014/main" val="2097853581"/>
                  </a:ext>
                </a:extLst>
              </a:tr>
              <a:tr h="379993">
                <a:tc>
                  <a:txBody>
                    <a:bodyPr/>
                    <a:lstStyle/>
                    <a:p>
                      <a:r>
                        <a:rPr lang="en-US" dirty="0"/>
                        <a:t>Persistence of Built</a:t>
                      </a:r>
                    </a:p>
                  </a:txBody>
                  <a:tcPr/>
                </a:tc>
                <a:tc>
                  <a:txBody>
                    <a:bodyPr/>
                    <a:lstStyle/>
                    <a:p>
                      <a:r>
                        <a:rPr lang="en-US" dirty="0"/>
                        <a:t>22,279</a:t>
                      </a:r>
                    </a:p>
                  </a:txBody>
                  <a:tcPr/>
                </a:tc>
                <a:extLst>
                  <a:ext uri="{0D108BD9-81ED-4DB2-BD59-A6C34878D82A}">
                    <a16:rowId xmlns:a16="http://schemas.microsoft.com/office/drawing/2014/main" val="1412108042"/>
                  </a:ext>
                </a:extLst>
              </a:tr>
              <a:tr h="379993">
                <a:tc>
                  <a:txBody>
                    <a:bodyPr/>
                    <a:lstStyle/>
                    <a:p>
                      <a:r>
                        <a:rPr lang="en-US" dirty="0"/>
                        <a:t>Gain of Built (2035-2085)</a:t>
                      </a:r>
                    </a:p>
                  </a:txBody>
                  <a:tcPr/>
                </a:tc>
                <a:tc>
                  <a:txBody>
                    <a:bodyPr/>
                    <a:lstStyle/>
                    <a:p>
                      <a:r>
                        <a:rPr lang="en-US" dirty="0"/>
                        <a:t>16,182</a:t>
                      </a:r>
                    </a:p>
                  </a:txBody>
                  <a:tcPr/>
                </a:tc>
                <a:extLst>
                  <a:ext uri="{0D108BD9-81ED-4DB2-BD59-A6C34878D82A}">
                    <a16:rowId xmlns:a16="http://schemas.microsoft.com/office/drawing/2014/main" val="3449720191"/>
                  </a:ext>
                </a:extLst>
              </a:tr>
              <a:tr h="379993">
                <a:tc>
                  <a:txBody>
                    <a:bodyPr/>
                    <a:lstStyle/>
                    <a:p>
                      <a:r>
                        <a:rPr lang="en-US" dirty="0"/>
                        <a:t>Gain of Built (1985-2035)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16,182</a:t>
                      </a:r>
                    </a:p>
                  </a:txBody>
                  <a:tcPr/>
                </a:tc>
                <a:extLst>
                  <a:ext uri="{0D108BD9-81ED-4DB2-BD59-A6C34878D82A}">
                    <a16:rowId xmlns:a16="http://schemas.microsoft.com/office/drawing/2014/main" val="1366646481"/>
                  </a:ext>
                </a:extLst>
              </a:tr>
            </a:tbl>
          </a:graphicData>
        </a:graphic>
      </p:graphicFrame>
      <p:pic>
        <p:nvPicPr>
          <p:cNvPr id="13" name="Picture 12" descr="Map&#10;&#10;Description automatically generated">
            <a:extLst>
              <a:ext uri="{FF2B5EF4-FFF2-40B4-BE49-F238E27FC236}">
                <a16:creationId xmlns:a16="http://schemas.microsoft.com/office/drawing/2014/main" id="{11FA82A3-3F18-4FEE-A9C4-1A0CCC319C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9656" y="3526168"/>
            <a:ext cx="4217319" cy="3148397"/>
          </a:xfrm>
          <a:prstGeom prst="rect">
            <a:avLst/>
          </a:prstGeom>
        </p:spPr>
      </p:pic>
    </p:spTree>
    <p:extLst>
      <p:ext uri="{BB962C8B-B14F-4D97-AF65-F5344CB8AC3E}">
        <p14:creationId xmlns:p14="http://schemas.microsoft.com/office/powerpoint/2010/main" val="1862507890"/>
      </p:ext>
    </p:extLst>
  </p:cSld>
  <p:clrMapOvr>
    <a:masterClrMapping/>
  </p:clrMapOvr>
</p:sld>
</file>

<file path=ppt/theme/theme1.xml><?xml version="1.0" encoding="utf-8"?>
<a:theme xmlns:a="http://schemas.openxmlformats.org/drawingml/2006/main" name="LCM">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CM" id="{1FD11D0C-F5F6-4B09-BB15-51A283FB8BF3}" vid="{E1DB7F98-35EB-42FD-A48E-03C3D94B199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35C16120A26594A82FA348661BCDFD5" ma:contentTypeVersion="6" ma:contentTypeDescription="Create a new document." ma:contentTypeScope="" ma:versionID="ebf8f6b211cf7480a9c1e9abbe5b9900">
  <xsd:schema xmlns:xsd="http://www.w3.org/2001/XMLSchema" xmlns:xs="http://www.w3.org/2001/XMLSchema" xmlns:p="http://schemas.microsoft.com/office/2006/metadata/properties" xmlns:ns3="85a8a707-8bc1-47a8-b498-60fbca1c4027" targetNamespace="http://schemas.microsoft.com/office/2006/metadata/properties" ma:root="true" ma:fieldsID="9aa8d025c47f7e9d77f3d86ad8859b83" ns3:_="">
    <xsd:import namespace="85a8a707-8bc1-47a8-b498-60fbca1c402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a8a707-8bc1-47a8-b498-60fbca1c40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FA689F2-0D02-44E4-BF01-0024007A54C1}">
  <ds:schemaRefs>
    <ds:schemaRef ds:uri="http://schemas.microsoft.com/sharepoint/v3/contenttype/forms"/>
  </ds:schemaRefs>
</ds:datastoreItem>
</file>

<file path=customXml/itemProps2.xml><?xml version="1.0" encoding="utf-8"?>
<ds:datastoreItem xmlns:ds="http://schemas.openxmlformats.org/officeDocument/2006/customXml" ds:itemID="{9681BBA2-10E1-476E-8C80-ECDD07130A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a8a707-8bc1-47a8-b498-60fbca1c40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465C822-3CB6-481C-BAF3-4B65A78FE9BF}">
  <ds:schemaRefs>
    <ds:schemaRef ds:uri="http://schemas.microsoft.com/office/2006/metadata/properties"/>
    <ds:schemaRef ds:uri="http://www.w3.org/XML/1998/namespace"/>
    <ds:schemaRef ds:uri="http://purl.org/dc/terms/"/>
    <ds:schemaRef ds:uri="85a8a707-8bc1-47a8-b498-60fbca1c4027"/>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LCM</Template>
  <TotalTime>372</TotalTime>
  <Words>679</Words>
  <Application>Microsoft Office PowerPoint</Application>
  <PresentationFormat>Widescreen</PresentationFormat>
  <Paragraphs>71</Paragraphs>
  <Slides>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LCM</vt:lpstr>
      <vt:lpstr>Assignment 5</vt:lpstr>
      <vt:lpstr>Input Maps</vt:lpstr>
      <vt:lpstr>Run A</vt:lpstr>
      <vt:lpstr>Run B</vt:lpstr>
      <vt:lpstr>Run 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4</dc:title>
  <dc:creator>Defratti, Marissa</dc:creator>
  <cp:lastModifiedBy>Defratti, Marissa</cp:lastModifiedBy>
  <cp:revision>6</cp:revision>
  <dcterms:created xsi:type="dcterms:W3CDTF">2021-09-29T15:16:17Z</dcterms:created>
  <dcterms:modified xsi:type="dcterms:W3CDTF">2021-10-06T20:03:25Z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0x010100235C16120A26594A82FA348661BCDFD5</vt:lpwstr>
  </property>
</Properties>
</file>